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4"/>
  </p:notesMasterIdLst>
  <p:handoutMasterIdLst>
    <p:handoutMasterId r:id="rId25"/>
  </p:handoutMasterIdLst>
  <p:sldIdLst>
    <p:sldId id="314" r:id="rId5"/>
    <p:sldId id="346" r:id="rId6"/>
    <p:sldId id="333" r:id="rId7"/>
    <p:sldId id="337" r:id="rId8"/>
    <p:sldId id="340" r:id="rId9"/>
    <p:sldId id="349" r:id="rId10"/>
    <p:sldId id="354" r:id="rId11"/>
    <p:sldId id="364" r:id="rId12"/>
    <p:sldId id="361" r:id="rId13"/>
    <p:sldId id="355" r:id="rId14"/>
    <p:sldId id="359" r:id="rId15"/>
    <p:sldId id="356" r:id="rId16"/>
    <p:sldId id="357" r:id="rId17"/>
    <p:sldId id="360" r:id="rId18"/>
    <p:sldId id="365" r:id="rId19"/>
    <p:sldId id="351" r:id="rId20"/>
    <p:sldId id="352" r:id="rId21"/>
    <p:sldId id="335" r:id="rId22"/>
    <p:sldId id="332" r:id="rId23"/>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40"/>
            <p14:sldId id="349"/>
            <p14:sldId id="354"/>
            <p14:sldId id="364"/>
            <p14:sldId id="361"/>
            <p14:sldId id="355"/>
            <p14:sldId id="359"/>
            <p14:sldId id="356"/>
            <p14:sldId id="357"/>
            <p14:sldId id="360"/>
            <p14:sldId id="365"/>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29/01/2023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29/01/2023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247312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1545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3893619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133052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1602432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212146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316004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4644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29/01/2023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29/01/2023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29/01/2023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29/01/2023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29/01/2023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29/01/2023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1402276" y="2616577"/>
            <a:ext cx="9387447" cy="1624846"/>
          </a:xfrm>
        </p:spPr>
        <p:txBody>
          <a:bodyPr anchor="t" anchorCtr="0">
            <a:noAutofit/>
          </a:bodyPr>
          <a:lstStyle/>
          <a:p>
            <a:pPr algn="ctr"/>
            <a:r>
              <a:rPr lang="es-CO" sz="3600" b="1" dirty="0">
                <a:effectLst/>
                <a:latin typeface="Segoe UI" panose="020B0502040204020203" pitchFamily="34" charset="0"/>
                <a:ea typeface="Calibri" panose="020F0502020204030204" pitchFamily="34" charset="0"/>
                <a:cs typeface="Segoe UI" panose="020B0502040204020203" pitchFamily="34" charset="0"/>
              </a:rPr>
              <a:t>Descarga</a:t>
            </a:r>
            <a:r>
              <a:rPr lang="es-CO" sz="3600" dirty="0">
                <a:effectLst/>
                <a:latin typeface="Segoe UI" panose="020B0502040204020203" pitchFamily="34" charset="0"/>
                <a:ea typeface="Calibri" panose="020F0502020204030204" pitchFamily="34" charset="0"/>
                <a:cs typeface="Segoe UI" panose="020B0502040204020203" pitchFamily="34" charset="0"/>
              </a:rPr>
              <a:t> de </a:t>
            </a:r>
            <a:r>
              <a:rPr lang="es-CO" sz="3600" b="1" dirty="0">
                <a:effectLst/>
                <a:latin typeface="Segoe UI" panose="020B0502040204020203" pitchFamily="34" charset="0"/>
                <a:ea typeface="Calibri" panose="020F0502020204030204" pitchFamily="34" charset="0"/>
                <a:cs typeface="Segoe UI" panose="020B0502040204020203" pitchFamily="34" charset="0"/>
              </a:rPr>
              <a:t>GDB</a:t>
            </a:r>
            <a:r>
              <a:rPr lang="es-CO" sz="3600" dirty="0">
                <a:effectLst/>
                <a:latin typeface="Segoe UI" panose="020B0502040204020203" pitchFamily="34" charset="0"/>
                <a:ea typeface="Calibri" panose="020F0502020204030204" pitchFamily="34" charset="0"/>
                <a:cs typeface="Segoe UI" panose="020B0502040204020203" pitchFamily="34" charset="0"/>
              </a:rPr>
              <a:t> nacional del </a:t>
            </a:r>
            <a:r>
              <a:rPr lang="es-CO" sz="3600" b="1" dirty="0">
                <a:effectLst/>
                <a:latin typeface="Segoe UI" panose="020B0502040204020203" pitchFamily="34" charset="0"/>
                <a:ea typeface="Calibri" panose="020F0502020204030204" pitchFamily="34" charset="0"/>
                <a:cs typeface="Segoe UI" panose="020B0502040204020203" pitchFamily="34" charset="0"/>
              </a:rPr>
              <a:t>IGAC</a:t>
            </a:r>
            <a:r>
              <a:rPr lang="es-CO" sz="3600" dirty="0">
                <a:effectLst/>
                <a:latin typeface="Segoe UI" panose="020B0502040204020203" pitchFamily="34" charset="0"/>
                <a:ea typeface="Calibri" panose="020F0502020204030204" pitchFamily="34" charset="0"/>
                <a:cs typeface="Segoe UI" panose="020B0502040204020203" pitchFamily="34" charset="0"/>
              </a:rPr>
              <a:t> en escala </a:t>
            </a:r>
            <a:r>
              <a:rPr lang="es-CO" sz="3600" b="1" dirty="0">
                <a:effectLst/>
                <a:latin typeface="Segoe UI" panose="020B0502040204020203" pitchFamily="34" charset="0"/>
                <a:ea typeface="Calibri" panose="020F0502020204030204" pitchFamily="34" charset="0"/>
                <a:cs typeface="Segoe UI" panose="020B0502040204020203" pitchFamily="34" charset="0"/>
              </a:rPr>
              <a:t>1:100.000</a:t>
            </a:r>
            <a:r>
              <a:rPr lang="es-CO" sz="3600" dirty="0">
                <a:effectLst/>
                <a:latin typeface="Segoe UI" panose="020B0502040204020203" pitchFamily="34" charset="0"/>
                <a:ea typeface="Calibri" panose="020F0502020204030204" pitchFamily="34" charset="0"/>
                <a:cs typeface="Segoe UI" panose="020B0502040204020203" pitchFamily="34" charset="0"/>
              </a:rPr>
              <a:t> y </a:t>
            </a:r>
            <a:r>
              <a:rPr lang="es-CO" sz="3600" b="1" dirty="0" err="1">
                <a:effectLst/>
                <a:latin typeface="Segoe UI" panose="020B0502040204020203" pitchFamily="34" charset="0"/>
                <a:ea typeface="Calibri" panose="020F0502020204030204" pitchFamily="34" charset="0"/>
                <a:cs typeface="Segoe UI" panose="020B0502040204020203" pitchFamily="34" charset="0"/>
              </a:rPr>
              <a:t>fotorrestitución</a:t>
            </a:r>
            <a:r>
              <a:rPr lang="es-CO" sz="3600" dirty="0">
                <a:effectLst/>
                <a:latin typeface="Segoe UI" panose="020B0502040204020203" pitchFamily="34" charset="0"/>
                <a:ea typeface="Calibri" panose="020F0502020204030204" pitchFamily="34" charset="0"/>
                <a:cs typeface="Segoe UI" panose="020B0502040204020203" pitchFamily="34" charset="0"/>
              </a:rPr>
              <a:t> de </a:t>
            </a:r>
            <a:r>
              <a:rPr lang="es-CO" sz="3600" b="1" dirty="0">
                <a:effectLst/>
                <a:latin typeface="Segoe UI" panose="020B0502040204020203" pitchFamily="34" charset="0"/>
                <a:ea typeface="Calibri" panose="020F0502020204030204" pitchFamily="34" charset="0"/>
                <a:cs typeface="Segoe UI" panose="020B0502040204020203" pitchFamily="34" charset="0"/>
              </a:rPr>
              <a:t>redes de drenaje</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6931">
        <p:fade/>
      </p:transition>
    </mc:Choice>
    <mc:Fallback>
      <p:transition spd="med" advTm="693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5E007206-1540-B913-16EA-6722584B7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2936"/>
      </p:ext>
    </p:extLst>
  </p:cSld>
  <p:clrMapOvr>
    <a:masterClrMapping/>
  </p:clrMapOvr>
  <mc:AlternateContent xmlns:mc="http://schemas.openxmlformats.org/markup-compatibility/2006">
    <mc:Choice xmlns:p14="http://schemas.microsoft.com/office/powerpoint/2010/main" Requires="p14">
      <p:transition spd="med" p14:dur="700" advTm="9188">
        <p:fade/>
      </p:transition>
    </mc:Choice>
    <mc:Fallback>
      <p:transition spd="med" advTm="918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LTWB">
            <a:extLst>
              <a:ext uri="{FF2B5EF4-FFF2-40B4-BE49-F238E27FC236}">
                <a16:creationId xmlns:a16="http://schemas.microsoft.com/office/drawing/2014/main" id="{1A080D8C-DC12-1537-F5E0-628369A74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66783"/>
      </p:ext>
    </p:extLst>
  </p:cSld>
  <p:clrMapOvr>
    <a:masterClrMapping/>
  </p:clrMapOvr>
  <mc:AlternateContent xmlns:mc="http://schemas.openxmlformats.org/markup-compatibility/2006">
    <mc:Choice xmlns:p14="http://schemas.microsoft.com/office/powerpoint/2010/main" Requires="p14">
      <p:transition spd="med" p14:dur="700" advTm="12970">
        <p:fade/>
      </p:transition>
    </mc:Choice>
    <mc:Fallback>
      <p:transition spd="med" advTm="1297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LTWB">
            <a:extLst>
              <a:ext uri="{FF2B5EF4-FFF2-40B4-BE49-F238E27FC236}">
                <a16:creationId xmlns:a16="http://schemas.microsoft.com/office/drawing/2014/main" id="{CE9C79E7-C80C-A10A-67E2-A2A469A8B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238145"/>
      </p:ext>
    </p:extLst>
  </p:cSld>
  <p:clrMapOvr>
    <a:masterClrMapping/>
  </p:clrMapOvr>
  <mc:AlternateContent xmlns:mc="http://schemas.openxmlformats.org/markup-compatibility/2006">
    <mc:Choice xmlns:p14="http://schemas.microsoft.com/office/powerpoint/2010/main" Requires="p14">
      <p:transition spd="med" p14:dur="700" advTm="10058">
        <p:fade/>
      </p:transition>
    </mc:Choice>
    <mc:Fallback>
      <p:transition spd="med" advTm="1005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4DE57A27-8812-A197-BD25-4769F7E396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70" t="18824" r="2206" b="4837"/>
          <a:stretch/>
        </p:blipFill>
        <p:spPr bwMode="auto">
          <a:xfrm>
            <a:off x="204713" y="195080"/>
            <a:ext cx="5353405" cy="2916407"/>
          </a:xfrm>
          <a:prstGeom prst="rect">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6148" name="Picture 4" descr="R.LTWB">
            <a:extLst>
              <a:ext uri="{FF2B5EF4-FFF2-40B4-BE49-F238E27FC236}">
                <a16:creationId xmlns:a16="http://schemas.microsoft.com/office/drawing/2014/main" id="{0C6B47FB-6F11-6A34-5BFD-30373E2E39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569" t="18824" r="26471" b="4837"/>
          <a:stretch/>
        </p:blipFill>
        <p:spPr bwMode="auto">
          <a:xfrm>
            <a:off x="2029967" y="3463277"/>
            <a:ext cx="3348627" cy="3128635"/>
          </a:xfrm>
          <a:prstGeom prst="rect">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6150" name="Picture 6" descr="R.LTWB">
            <a:extLst>
              <a:ext uri="{FF2B5EF4-FFF2-40B4-BE49-F238E27FC236}">
                <a16:creationId xmlns:a16="http://schemas.microsoft.com/office/drawing/2014/main" id="{6CF5381F-8B2A-B764-17CF-1DB3F37A20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24" t="18455" r="26556" b="5206"/>
          <a:stretch/>
        </p:blipFill>
        <p:spPr bwMode="auto">
          <a:xfrm>
            <a:off x="5907024" y="816498"/>
            <a:ext cx="5934938" cy="5225004"/>
          </a:xfrm>
          <a:prstGeom prst="rect">
            <a:avLst/>
          </a:prstGeom>
          <a:noFill/>
          <a:ln>
            <a:solidFill>
              <a:schemeClr val="accent6">
                <a:lumMod val="20000"/>
                <a:lumOff val="80000"/>
              </a:schemeClr>
            </a:solidFill>
          </a:ln>
          <a:extLst>
            <a:ext uri="{909E8E84-426E-40DD-AFC4-6F175D3DCCD1}">
              <a14:hiddenFill xmlns:a14="http://schemas.microsoft.com/office/drawing/2010/main">
                <a:solidFill>
                  <a:srgbClr val="FFFFFF"/>
                </a:solidFill>
              </a14:hiddenFill>
            </a:ext>
          </a:extLst>
        </p:spPr>
      </p:pic>
      <p:pic>
        <p:nvPicPr>
          <p:cNvPr id="3" name="Graphic 2" descr="Arrow: Clockwise curve outline">
            <a:extLst>
              <a:ext uri="{FF2B5EF4-FFF2-40B4-BE49-F238E27FC236}">
                <a16:creationId xmlns:a16="http://schemas.microsoft.com/office/drawing/2014/main" id="{872BA71E-5815-0F05-9C01-B19BBD2295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232211" y="2866515"/>
            <a:ext cx="914400" cy="914400"/>
          </a:xfrm>
          <a:prstGeom prst="rect">
            <a:avLst/>
          </a:prstGeom>
        </p:spPr>
      </p:pic>
      <p:pic>
        <p:nvPicPr>
          <p:cNvPr id="4" name="Graphic 3" descr="Arrow: Clockwise curve outline">
            <a:extLst>
              <a:ext uri="{FF2B5EF4-FFF2-40B4-BE49-F238E27FC236}">
                <a16:creationId xmlns:a16="http://schemas.microsoft.com/office/drawing/2014/main" id="{044751AD-C7A3-6E6A-3CA5-25B5D1CE0B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913802">
            <a:off x="5100917" y="4346299"/>
            <a:ext cx="914400" cy="914400"/>
          </a:xfrm>
          <a:prstGeom prst="rect">
            <a:avLst/>
          </a:prstGeom>
        </p:spPr>
      </p:pic>
    </p:spTree>
    <p:extLst>
      <p:ext uri="{BB962C8B-B14F-4D97-AF65-F5344CB8AC3E}">
        <p14:creationId xmlns:p14="http://schemas.microsoft.com/office/powerpoint/2010/main" val="122552138"/>
      </p:ext>
    </p:extLst>
  </p:cSld>
  <p:clrMapOvr>
    <a:masterClrMapping/>
  </p:clrMapOvr>
  <mc:AlternateContent xmlns:mc="http://schemas.openxmlformats.org/markup-compatibility/2006">
    <mc:Choice xmlns:p14="http://schemas.microsoft.com/office/powerpoint/2010/main" Requires="p14">
      <p:transition spd="med" p14:dur="700" advTm="9542">
        <p:fade/>
      </p:transition>
    </mc:Choice>
    <mc:Fallback>
      <p:transition spd="med" advTm="9542">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LTWB">
            <a:extLst>
              <a:ext uri="{FF2B5EF4-FFF2-40B4-BE49-F238E27FC236}">
                <a16:creationId xmlns:a16="http://schemas.microsoft.com/office/drawing/2014/main" id="{94B3D8AF-BED4-C7C3-5F6F-4B7D3612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92565"/>
      </p:ext>
    </p:extLst>
  </p:cSld>
  <p:clrMapOvr>
    <a:masterClrMapping/>
  </p:clrMapOvr>
  <mc:AlternateContent xmlns:mc="http://schemas.openxmlformats.org/markup-compatibility/2006">
    <mc:Choice xmlns:p14="http://schemas.microsoft.com/office/powerpoint/2010/main" Requires="p14">
      <p:transition spd="med" p14:dur="700" advTm="14346">
        <p:fade/>
      </p:transition>
    </mc:Choice>
    <mc:Fallback>
      <p:transition spd="med" advTm="1434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LTWB">
            <a:extLst>
              <a:ext uri="{FF2B5EF4-FFF2-40B4-BE49-F238E27FC236}">
                <a16:creationId xmlns:a16="http://schemas.microsoft.com/office/drawing/2014/main" id="{9CA4CFA0-1D1E-DE5C-BB65-E06C845C2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631427"/>
      </p:ext>
    </p:extLst>
  </p:cSld>
  <p:clrMapOvr>
    <a:masterClrMapping/>
  </p:clrMapOvr>
  <mc:AlternateContent xmlns:mc="http://schemas.openxmlformats.org/markup-compatibility/2006">
    <mc:Choice xmlns:p14="http://schemas.microsoft.com/office/powerpoint/2010/main" Requires="p14">
      <p:transition spd="med" p14:dur="700" advTm="8613">
        <p:fade/>
      </p:transition>
    </mc:Choice>
    <mc:Fallback>
      <p:transition spd="med" advTm="861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6759">
        <p:fade/>
      </p:transition>
    </mc:Choice>
    <mc:Fallback>
      <p:transition spd="med" advTm="6759">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11503">
        <p:fade/>
      </p:transition>
    </mc:Choice>
    <mc:Fallback>
      <p:transition spd="med" advTm="1150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4"/>
            <a:ext cx="8280964" cy="1661692"/>
          </a:xfrm>
        </p:spPr>
        <p:txBody>
          <a:bodyPr anchor="t" anchorCtr="0">
            <a:normAutofit/>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fotorrestitución</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redes de drenaje,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11888">
        <p:fade/>
      </p:transition>
    </mc:Choice>
    <mc:Fallback>
      <p:transition spd="med" advTm="1188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8578">
        <p:fade/>
      </p:transition>
    </mc:Choice>
    <mc:Fallback>
      <p:transition spd="med" advTm="85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199855" y="2446951"/>
            <a:ext cx="7792289" cy="1964097"/>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Para los procesos de reacondicionamiento del modelo de terreno que garantice el flujo de todas las celdas del modelo hacia celdas específicas de la red de drenaje, es necesaria la </a:t>
            </a:r>
            <a:r>
              <a:rPr lang="es-CO" sz="2400" b="1" dirty="0">
                <a:effectLst/>
                <a:latin typeface="Segoe UI" panose="020B0502040204020203" pitchFamily="34" charset="0"/>
                <a:ea typeface="Calibri" panose="020F0502020204030204" pitchFamily="34" charset="0"/>
                <a:cs typeface="Segoe UI" panose="020B0502040204020203" pitchFamily="34" charset="0"/>
              </a:rPr>
              <a:t>descarga y complementación </a:t>
            </a:r>
            <a:r>
              <a:rPr lang="es-CO" sz="2400" dirty="0">
                <a:effectLst/>
                <a:latin typeface="Segoe UI" panose="020B0502040204020203" pitchFamily="34" charset="0"/>
                <a:ea typeface="Calibri" panose="020F0502020204030204" pitchFamily="34" charset="0"/>
                <a:cs typeface="Segoe UI" panose="020B0502040204020203" pitchFamily="34" charset="0"/>
              </a:rPr>
              <a:t>de las </a:t>
            </a:r>
            <a:r>
              <a:rPr lang="es-CO" sz="2400" b="1" dirty="0">
                <a:effectLst/>
                <a:latin typeface="Segoe UI" panose="020B0502040204020203" pitchFamily="34" charset="0"/>
                <a:ea typeface="Calibri" panose="020F0502020204030204" pitchFamily="34" charset="0"/>
                <a:cs typeface="Segoe UI" panose="020B0502040204020203" pitchFamily="34" charset="0"/>
              </a:rPr>
              <a:t>líneas de drenaje</a:t>
            </a:r>
            <a:r>
              <a:rPr lang="es-CO" sz="2400" dirty="0">
                <a:effectLst/>
                <a:latin typeface="Segoe UI" panose="020B0502040204020203" pitchFamily="34" charset="0"/>
                <a:ea typeface="Calibri" panose="020F0502020204030204" pitchFamily="34" charset="0"/>
                <a:cs typeface="Segoe UI" panose="020B0502040204020203" pitchFamily="34" charset="0"/>
              </a:rPr>
              <a:t> pertenecientes a la zona de estudio.</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14359">
        <p:fade/>
      </p:transition>
    </mc:Choice>
    <mc:Fallback>
      <p:transition spd="med" advTm="1435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3173">
        <p:fade/>
      </p:transition>
    </mc:Choice>
    <mc:Fallback>
      <p:transition spd="med" advTm="317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337021" y="802341"/>
            <a:ext cx="7517958" cy="5253317"/>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Descargar la GDB IGAC a escala 1:100.000.</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las redes de drenaje de la zona de estudio.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Conocer el catálogo de objetos de la clase de entidad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Drenaje_Sencillo</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del IGAC.</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Conocer los subtipos asociados al dominio de estados de drenaje del IGAC.</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Extender los tramos de drenajes sencillos hasta el eje central de drenajes dobles.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Completar o ajustar las redes de drenaje por ausencia de digitalización, errores de conexión y bucles.</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746672"/>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1400885"/>
            <a:ext cx="540000" cy="540000"/>
          </a:xfrm>
          <a:prstGeom prst="rect">
            <a:avLst/>
          </a:prstGeom>
        </p:spPr>
      </p:pic>
      <p:pic>
        <p:nvPicPr>
          <p:cNvPr id="4" name="Graphic 3" descr="Rocket outline">
            <a:extLst>
              <a:ext uri="{FF2B5EF4-FFF2-40B4-BE49-F238E27FC236}">
                <a16:creationId xmlns:a16="http://schemas.microsoft.com/office/drawing/2014/main" id="{2053E19A-82F9-BFAB-9683-BD92519D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2096226"/>
            <a:ext cx="540000" cy="540000"/>
          </a:xfrm>
          <a:prstGeom prst="rect">
            <a:avLst/>
          </a:prstGeom>
        </p:spPr>
      </p:pic>
      <p:pic>
        <p:nvPicPr>
          <p:cNvPr id="5" name="Graphic 4" descr="Rocket outline">
            <a:extLst>
              <a:ext uri="{FF2B5EF4-FFF2-40B4-BE49-F238E27FC236}">
                <a16:creationId xmlns:a16="http://schemas.microsoft.com/office/drawing/2014/main" id="{014A02A8-2823-CD4F-D3FF-4F8C75A37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3049636"/>
            <a:ext cx="540000" cy="540000"/>
          </a:xfrm>
          <a:prstGeom prst="rect">
            <a:avLst/>
          </a:prstGeom>
        </p:spPr>
      </p:pic>
      <p:pic>
        <p:nvPicPr>
          <p:cNvPr id="6" name="Graphic 5" descr="Rocket outline">
            <a:extLst>
              <a:ext uri="{FF2B5EF4-FFF2-40B4-BE49-F238E27FC236}">
                <a16:creationId xmlns:a16="http://schemas.microsoft.com/office/drawing/2014/main" id="{0601FA6D-DBFB-4AD1-A1D3-6EC69C7D9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4025457"/>
            <a:ext cx="540000" cy="540000"/>
          </a:xfrm>
          <a:prstGeom prst="rect">
            <a:avLst/>
          </a:prstGeom>
        </p:spPr>
      </p:pic>
      <p:pic>
        <p:nvPicPr>
          <p:cNvPr id="7" name="Graphic 6" descr="Rocket outline">
            <a:extLst>
              <a:ext uri="{FF2B5EF4-FFF2-40B4-BE49-F238E27FC236}">
                <a16:creationId xmlns:a16="http://schemas.microsoft.com/office/drawing/2014/main" id="{BABD268B-0AB1-4C2E-C01C-C04B20C5C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3574" y="5020570"/>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19121">
        <p:fade/>
      </p:transition>
    </mc:Choice>
    <mc:Fallback>
      <p:transition spd="med" advTm="1912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763829"/>
      </p:ext>
    </p:extLst>
  </p:cSld>
  <p:clrMapOvr>
    <a:masterClrMapping/>
  </p:clrMapOvr>
  <mc:AlternateContent xmlns:mc="http://schemas.openxmlformats.org/markup-compatibility/2006">
    <mc:Choice xmlns:p14="http://schemas.microsoft.com/office/powerpoint/2010/main" Requires="p14">
      <p:transition spd="med" p14:dur="700" advTm="6779">
        <p:fade/>
      </p:transition>
    </mc:Choice>
    <mc:Fallback>
      <p:transition spd="med" advTm="677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BB837D12-A5DD-0BFC-0D4B-DC7816EA84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5267" y="78241"/>
            <a:ext cx="8161282" cy="6717010"/>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12063">
        <p:fade/>
      </p:transition>
    </mc:Choice>
    <mc:Fallback>
      <p:transition spd="med" advTm="12063">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04AD6F90-E205-9F3F-3DD5-13C7CD6FF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mc:Choice xmlns:p14="http://schemas.microsoft.com/office/powerpoint/2010/main" Requires="p14">
      <p:transition spd="med" p14:dur="700" advTm="9965">
        <p:fade/>
      </p:transition>
    </mc:Choice>
    <mc:Fallback>
      <p:transition spd="med" advTm="996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277F1E8B-40E7-1A35-8C91-D03311F29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28189"/>
      </p:ext>
    </p:extLst>
  </p:cSld>
  <p:clrMapOvr>
    <a:masterClrMapping/>
  </p:clrMapOvr>
  <mc:AlternateContent xmlns:mc="http://schemas.openxmlformats.org/markup-compatibility/2006">
    <mc:Choice xmlns:p14="http://schemas.microsoft.com/office/powerpoint/2010/main" Requires="p14">
      <p:transition spd="med" p14:dur="700" advTm="11027">
        <p:fade/>
      </p:transition>
    </mc:Choice>
    <mc:Fallback>
      <p:transition spd="med" advTm="1102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28916" y="497990"/>
            <a:ext cx="9134168" cy="470558"/>
          </a:xfrm>
        </p:spPr>
        <p:txBody>
          <a:bodyPr anchor="t" anchorCtr="0">
            <a:noAutofit/>
          </a:bodyPr>
          <a:lstStyle/>
          <a:p>
            <a:pPr algn="ct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Catálogo de objetos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en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Drenaje_Sencillo</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Estados de drenajes</a:t>
            </a:r>
          </a:p>
        </p:txBody>
      </p:sp>
      <p:pic>
        <p:nvPicPr>
          <p:cNvPr id="3" name="Picture 2">
            <a:extLst>
              <a:ext uri="{FF2B5EF4-FFF2-40B4-BE49-F238E27FC236}">
                <a16:creationId xmlns:a16="http://schemas.microsoft.com/office/drawing/2014/main" id="{A765517E-9058-CE44-CDB4-4532FBBC349C}"/>
              </a:ext>
            </a:extLst>
          </p:cNvPr>
          <p:cNvPicPr>
            <a:picLocks noChangeAspect="1"/>
          </p:cNvPicPr>
          <p:nvPr/>
        </p:nvPicPr>
        <p:blipFill>
          <a:blip r:embed="rId3"/>
          <a:stretch>
            <a:fillRect/>
          </a:stretch>
        </p:blipFill>
        <p:spPr>
          <a:xfrm>
            <a:off x="343898" y="1020722"/>
            <a:ext cx="9750339" cy="5339288"/>
          </a:xfrm>
          <a:prstGeom prst="rect">
            <a:avLst/>
          </a:prstGeom>
        </p:spPr>
      </p:pic>
      <p:pic>
        <p:nvPicPr>
          <p:cNvPr id="5" name="Picture 4">
            <a:extLst>
              <a:ext uri="{FF2B5EF4-FFF2-40B4-BE49-F238E27FC236}">
                <a16:creationId xmlns:a16="http://schemas.microsoft.com/office/drawing/2014/main" id="{3D9B7F24-77F4-488C-57EC-F3D068142604}"/>
              </a:ext>
            </a:extLst>
          </p:cNvPr>
          <p:cNvPicPr>
            <a:picLocks noChangeAspect="1"/>
          </p:cNvPicPr>
          <p:nvPr/>
        </p:nvPicPr>
        <p:blipFill>
          <a:blip r:embed="rId4"/>
          <a:stretch>
            <a:fillRect/>
          </a:stretch>
        </p:blipFill>
        <p:spPr>
          <a:xfrm>
            <a:off x="10200772" y="1020722"/>
            <a:ext cx="1812419" cy="1124949"/>
          </a:xfrm>
          <a:prstGeom prst="rect">
            <a:avLst/>
          </a:prstGeom>
          <a:effectLst/>
        </p:spPr>
      </p:pic>
    </p:spTree>
    <p:extLst>
      <p:ext uri="{BB962C8B-B14F-4D97-AF65-F5344CB8AC3E}">
        <p14:creationId xmlns:p14="http://schemas.microsoft.com/office/powerpoint/2010/main" val="4125675994"/>
      </p:ext>
    </p:extLst>
  </p:cSld>
  <p:clrMapOvr>
    <a:masterClrMapping/>
  </p:clrMapOvr>
  <mc:AlternateContent xmlns:mc="http://schemas.openxmlformats.org/markup-compatibility/2006">
    <mc:Choice xmlns:p14="http://schemas.microsoft.com/office/powerpoint/2010/main" Requires="p14">
      <p:transition spd="med" p14:dur="700" advTm="12669">
        <p:fade/>
      </p:transition>
    </mc:Choice>
    <mc:Fallback>
      <p:transition spd="med" advTm="12669">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3.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1682</TotalTime>
  <Words>321</Words>
  <Application>Microsoft Office PowerPoint</Application>
  <PresentationFormat>Widescreen</PresentationFormat>
  <Paragraphs>31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Segoe UI</vt:lpstr>
      <vt:lpstr>Segoe UI Light</vt:lpstr>
      <vt:lpstr>Tema de R.TeachingResearchGuide</vt:lpstr>
      <vt:lpstr>Descarga de GDB nacional del IGAC en escala 1:100.000 y fotorrestitución de redes de drenaje</vt:lpstr>
      <vt:lpstr>Para los procesos de reacondicionamiento del modelo de terreno que garantice el flujo de todas las celdas del modelo hacia celdas específicas de la red de drenaje, es necesaria la descarga y complementación de las líneas de drenaje pertenecientes a la zona de estudio.</vt:lpstr>
      <vt:lpstr>PowerPoint Presentation</vt:lpstr>
      <vt:lpstr>Descargar la GDB IGAC a escala 1:100.000.  Identificar las redes de drenaje de la zona de estudio.  Conocer el catálogo de objetos de la clase de entidad Drenaje_Sencillo del IGAC.  Conocer los subtipos asociados al dominio de estados de drenaje del IGAC.  Extender los tramos de drenajes sencillos hasta el eje central de drenajes dobles.  Completar o ajustar las redes de drenaje por ausencia de digitalización, errores de conexión y bucles.</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PowerPoint Presentation</vt:lpstr>
      <vt:lpstr>Catálogo de objetos en Drenaje_Sencillo y Estados de drenajes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fotorrestitución de redes de drenaje,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106</cp:revision>
  <dcterms:created xsi:type="dcterms:W3CDTF">2022-08-04T19:07:18Z</dcterms:created>
  <dcterms:modified xsi:type="dcterms:W3CDTF">2023-01-29T14:24:31Z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